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57" r:id="rId4"/>
    <p:sldId id="258" r:id="rId5"/>
    <p:sldId id="271" r:id="rId6"/>
    <p:sldId id="259" r:id="rId7"/>
    <p:sldId id="260" r:id="rId8"/>
    <p:sldId id="272" r:id="rId9"/>
    <p:sldId id="268" r:id="rId10"/>
    <p:sldId id="261" r:id="rId11"/>
    <p:sldId id="262" r:id="rId12"/>
    <p:sldId id="265" r:id="rId13"/>
    <p:sldId id="263" r:id="rId14"/>
    <p:sldId id="273" r:id="rId15"/>
    <p:sldId id="264" r:id="rId16"/>
    <p:sldId id="266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10" autoAdjust="0"/>
  </p:normalViewPr>
  <p:slideViewPr>
    <p:cSldViewPr snapToGrid="0">
      <p:cViewPr>
        <p:scale>
          <a:sx n="80" d="100"/>
          <a:sy n="80" d="100"/>
        </p:scale>
        <p:origin x="782" y="77"/>
      </p:cViewPr>
      <p:guideLst/>
    </p:cSldViewPr>
  </p:slideViewPr>
  <p:outlineViewPr>
    <p:cViewPr>
      <p:scale>
        <a:sx n="33" d="100"/>
        <a:sy n="33" d="100"/>
      </p:scale>
      <p:origin x="0" y="-396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tionary.org/wiki/%CF%83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562FB-4001-4D44-A081-912533D75C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Voice Conversion with </a:t>
            </a:r>
            <a:r>
              <a:rPr lang="en-US" altLang="zh-CN" b="1" dirty="0" err="1"/>
              <a:t>CycleGAN</a:t>
            </a:r>
            <a:endParaRPr lang="zh-CN" altLang="en-US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B8656-03C4-4EF2-8665-3289D10D71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b="1" dirty="0"/>
              <a:t>Kevin (Yuanxi) Sun</a:t>
            </a:r>
          </a:p>
          <a:p>
            <a:r>
              <a:rPr lang="en-US" altLang="zh-CN" b="1" dirty="0"/>
              <a:t>08.23.2019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130142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BB2B835C-6438-4BC4-BB8B-F6B9D32C906F}"/>
              </a:ext>
            </a:extLst>
          </p:cNvPr>
          <p:cNvSpPr/>
          <p:nvPr/>
        </p:nvSpPr>
        <p:spPr>
          <a:xfrm>
            <a:off x="713254" y="2504514"/>
            <a:ext cx="10840571" cy="4105836"/>
          </a:xfrm>
          <a:prstGeom prst="roundRect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60CEC2D-05D1-4AFD-9699-B8FB415A3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altLang="zh-CN" dirty="0" err="1"/>
              <a:t>CycleGAN</a:t>
            </a:r>
            <a:r>
              <a:rPr lang="en-US" altLang="zh-CN" dirty="0"/>
              <a:t> for Audio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0E20307-F11D-4EFD-8E40-5733F9B8231F}"/>
              </a:ext>
            </a:extLst>
          </p:cNvPr>
          <p:cNvCxnSpPr/>
          <p:nvPr/>
        </p:nvCxnSpPr>
        <p:spPr>
          <a:xfrm>
            <a:off x="760879" y="1263463"/>
            <a:ext cx="893781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内容占位符 2">
            <a:extLst>
              <a:ext uri="{FF2B5EF4-FFF2-40B4-BE49-F238E27FC236}">
                <a16:creationId xmlns:a16="http://schemas.microsoft.com/office/drawing/2014/main" id="{BB32CD6B-5EB8-4CA2-B64C-9D3F10C8E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643903"/>
            <a:ext cx="8946541" cy="860611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Parallel-Data-Free Voice Conversion Using Cycle-Consistent Adversarial Networks</a:t>
            </a:r>
          </a:p>
          <a:p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Takuhiro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Kaneko </a:t>
            </a:r>
            <a:r>
              <a:rPr lang="en-US" altLang="zh-CN" i="1" dirty="0">
                <a:latin typeface="Arial" panose="020B0604020202020204" pitchFamily="34" charset="0"/>
                <a:cs typeface="Arial" panose="020B0604020202020204" pitchFamily="34" charset="0"/>
              </a:rPr>
              <a:t>et al.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 2017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F43C954-A448-4E7E-A5E7-F0D7F03D5C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252" y="2663993"/>
            <a:ext cx="10208246" cy="3853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098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E78C2B2B-2E4B-49BC-BBFE-7A1ED2687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altLang="zh-CN" dirty="0"/>
              <a:t>Residual Block &amp; GLU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5F9294B3-BF6F-429D-ABE8-CAF7F57941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4500" y="2074209"/>
            <a:ext cx="5195270" cy="4200245"/>
          </a:xfrm>
        </p:spPr>
        <p:txBody>
          <a:bodyPr/>
          <a:lstStyle/>
          <a:p>
            <a:r>
              <a:rPr lang="en-US" altLang="zh-CN" dirty="0"/>
              <a:t>GLU is a data-driven activation function</a:t>
            </a:r>
          </a:p>
          <a:p>
            <a:r>
              <a:rPr lang="en-US" altLang="zh-CN" dirty="0"/>
              <a:t>i.e. The output of H</a:t>
            </a:r>
            <a:r>
              <a:rPr lang="en-US" altLang="zh-CN" baseline="-25000" dirty="0"/>
              <a:t>k+1</a:t>
            </a:r>
            <a:r>
              <a:rPr lang="en-US" altLang="zh-CN" dirty="0"/>
              <a:t> is depend on H</a:t>
            </a:r>
            <a:r>
              <a:rPr lang="en-US" altLang="zh-CN" baseline="-25000" dirty="0"/>
              <a:t>k</a:t>
            </a:r>
            <a:r>
              <a:rPr lang="en-US" altLang="zh-CN" dirty="0"/>
              <a:t>:</a:t>
            </a:r>
          </a:p>
          <a:p>
            <a:endParaRPr lang="en-US" altLang="zh-CN" dirty="0"/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altLang="zh-CN" baseline="-25000" dirty="0">
                <a:latin typeface="Arial" panose="020B0604020202020204" pitchFamily="34" charset="0"/>
                <a:cs typeface="Arial" panose="020B0604020202020204" pitchFamily="34" charset="0"/>
              </a:rPr>
              <a:t>k+1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= (W * H</a:t>
            </a:r>
            <a:r>
              <a:rPr lang="en-US" altLang="zh-CN" baseline="-25000" dirty="0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+ b) 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⊗ </a:t>
            </a:r>
            <a:r>
              <a:rPr lang="el-GR" altLang="zh-CN" dirty="0">
                <a:latin typeface="Arial" panose="020B0604020202020204" pitchFamily="34" charset="0"/>
                <a:cs typeface="Arial" panose="020B0604020202020204" pitchFamily="34" charset="0"/>
              </a:rPr>
              <a:t>σ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(V * H</a:t>
            </a:r>
            <a:r>
              <a:rPr lang="en-US" altLang="zh-CN" baseline="-25000" dirty="0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+ c)</a:t>
            </a:r>
            <a:endParaRPr lang="el-GR" altLang="zh-CN" dirty="0">
              <a:latin typeface="Arial" panose="020B0604020202020204" pitchFamily="34" charset="0"/>
              <a:cs typeface="Arial" panose="020B0604020202020204" pitchFamily="34" charset="0"/>
              <a:hlinkClick r:id="rId2"/>
            </a:endParaRPr>
          </a:p>
          <a:p>
            <a:r>
              <a:rPr lang="zh-CN" altLang="en-US" dirty="0"/>
              <a:t>⊗</a:t>
            </a:r>
            <a:r>
              <a:rPr lang="en-US" altLang="zh-CN" dirty="0"/>
              <a:t>: </a:t>
            </a:r>
            <a:r>
              <a:rPr lang="en-US" altLang="zh-CN" dirty="0" err="1"/>
              <a:t>componentwise</a:t>
            </a:r>
            <a:r>
              <a:rPr lang="en-US" altLang="zh-CN" dirty="0"/>
              <a:t> multiplication</a:t>
            </a:r>
          </a:p>
          <a:p>
            <a:r>
              <a:rPr lang="el-GR" altLang="zh-CN" dirty="0"/>
              <a:t>σ </a:t>
            </a:r>
            <a:r>
              <a:rPr lang="en-US" altLang="zh-CN" dirty="0"/>
              <a:t>: sigmoid function</a:t>
            </a:r>
          </a:p>
          <a:p>
            <a:r>
              <a:rPr lang="en-US" altLang="zh-CN" dirty="0"/>
              <a:t>This is being used in </a:t>
            </a:r>
            <a:r>
              <a:rPr lang="en-US" altLang="zh-CN" b="1" u="sng" dirty="0"/>
              <a:t>Gated CNN</a:t>
            </a:r>
            <a:r>
              <a:rPr lang="en-US" altLang="zh-CN" dirty="0"/>
              <a:t> for processing sequential data with CNN instead of RNN due to its difficulty of parallel implementation.</a:t>
            </a:r>
          </a:p>
          <a:p>
            <a:pPr algn="r"/>
            <a:r>
              <a:rPr lang="en-US" altLang="zh-CN" dirty="0"/>
              <a:t>Yann N. Dauphin </a:t>
            </a:r>
            <a:r>
              <a:rPr lang="en-US" altLang="zh-CN" i="1" dirty="0"/>
              <a:t>et al.</a:t>
            </a:r>
            <a:r>
              <a:rPr lang="en-US" altLang="zh-CN" dirty="0"/>
              <a:t>  2017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0288D7C-983C-4403-A053-91E43F4A07C5}"/>
              </a:ext>
            </a:extLst>
          </p:cNvPr>
          <p:cNvCxnSpPr/>
          <p:nvPr/>
        </p:nvCxnSpPr>
        <p:spPr>
          <a:xfrm>
            <a:off x="760879" y="1263463"/>
            <a:ext cx="893781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04641357-8B64-430A-B5E0-653C65E0B432}"/>
              </a:ext>
            </a:extLst>
          </p:cNvPr>
          <p:cNvGrpSpPr/>
          <p:nvPr/>
        </p:nvGrpSpPr>
        <p:grpSpPr>
          <a:xfrm>
            <a:off x="870725" y="1744142"/>
            <a:ext cx="3286748" cy="3624754"/>
            <a:chOff x="870725" y="1744142"/>
            <a:chExt cx="3286748" cy="3624754"/>
          </a:xfrm>
        </p:grpSpPr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ED72FEB5-59A1-47BA-8525-6ACA4876651B}"/>
                </a:ext>
              </a:extLst>
            </p:cNvPr>
            <p:cNvSpPr/>
            <p:nvPr/>
          </p:nvSpPr>
          <p:spPr>
            <a:xfrm>
              <a:off x="1459097" y="2435393"/>
              <a:ext cx="2698376" cy="457200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Weight layer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AC3F1270-FC67-4683-8F32-2315BEB858B4}"/>
                </a:ext>
              </a:extLst>
            </p:cNvPr>
            <p:cNvSpPr/>
            <p:nvPr/>
          </p:nvSpPr>
          <p:spPr>
            <a:xfrm>
              <a:off x="1459097" y="3429000"/>
              <a:ext cx="2698376" cy="457200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Weight layer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0ABCE4C6-8350-440B-A2AA-E6883B9E0134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2808285" y="2892593"/>
              <a:ext cx="0" cy="536407"/>
            </a:xfrm>
            <a:prstGeom prst="line">
              <a:avLst/>
            </a:prstGeom>
            <a:ln w="38100">
              <a:tailEnd type="stealth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C3C4EB7E-D880-44BD-AA09-0705D6EA377D}"/>
                </a:ext>
              </a:extLst>
            </p:cNvPr>
            <p:cNvCxnSpPr>
              <a:cxnSpLocks/>
              <a:endCxn id="17" idx="0"/>
            </p:cNvCxnSpPr>
            <p:nvPr/>
          </p:nvCxnSpPr>
          <p:spPr>
            <a:xfrm>
              <a:off x="2808285" y="3905557"/>
              <a:ext cx="0" cy="469732"/>
            </a:xfrm>
            <a:prstGeom prst="line">
              <a:avLst/>
            </a:prstGeom>
            <a:ln w="38100">
              <a:tailEnd type="stealth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CEA244A4-C6F7-48AF-818B-4806CFC002E7}"/>
                </a:ext>
              </a:extLst>
            </p:cNvPr>
            <p:cNvSpPr/>
            <p:nvPr/>
          </p:nvSpPr>
          <p:spPr>
            <a:xfrm>
              <a:off x="2584450" y="4375289"/>
              <a:ext cx="44767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+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8B6C3F58-68F1-4950-A8B5-267070C34BB3}"/>
                </a:ext>
              </a:extLst>
            </p:cNvPr>
            <p:cNvCxnSpPr>
              <a:cxnSpLocks/>
            </p:cNvCxnSpPr>
            <p:nvPr/>
          </p:nvCxnSpPr>
          <p:spPr>
            <a:xfrm>
              <a:off x="2808285" y="4832489"/>
              <a:ext cx="0" cy="536407"/>
            </a:xfrm>
            <a:prstGeom prst="line">
              <a:avLst/>
            </a:prstGeom>
            <a:ln w="38100">
              <a:tailEnd type="stealth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46913E56-3EF0-42D4-9698-A699D6CB0D70}"/>
                </a:ext>
              </a:extLst>
            </p:cNvPr>
            <p:cNvCxnSpPr>
              <a:cxnSpLocks/>
            </p:cNvCxnSpPr>
            <p:nvPr/>
          </p:nvCxnSpPr>
          <p:spPr>
            <a:xfrm>
              <a:off x="2816220" y="1898986"/>
              <a:ext cx="0" cy="536407"/>
            </a:xfrm>
            <a:prstGeom prst="line">
              <a:avLst/>
            </a:prstGeom>
            <a:ln w="38100">
              <a:tailEnd type="stealth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" name="连接符: 肘形 21">
              <a:extLst>
                <a:ext uri="{FF2B5EF4-FFF2-40B4-BE49-F238E27FC236}">
                  <a16:creationId xmlns:a16="http://schemas.microsoft.com/office/drawing/2014/main" id="{0B411FD1-3064-4C6D-B29A-1D0E2802BD83}"/>
                </a:ext>
              </a:extLst>
            </p:cNvPr>
            <p:cNvCxnSpPr>
              <a:cxnSpLocks/>
              <a:endCxn id="17" idx="6"/>
            </p:cNvCxnSpPr>
            <p:nvPr/>
          </p:nvCxnSpPr>
          <p:spPr>
            <a:xfrm rot="16200000" flipH="1">
              <a:off x="1625995" y="3197763"/>
              <a:ext cx="2596353" cy="215898"/>
            </a:xfrm>
            <a:prstGeom prst="bentConnector4">
              <a:avLst>
                <a:gd name="adj1" fmla="val 4509"/>
                <a:gd name="adj2" fmla="val 752947"/>
              </a:avLst>
            </a:prstGeom>
            <a:ln w="38100">
              <a:tailEnd type="stealth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B42BC13-60BE-4C7B-BA3C-9B7D12BB6435}"/>
                </a:ext>
              </a:extLst>
            </p:cNvPr>
            <p:cNvSpPr txBox="1"/>
            <p:nvPr/>
          </p:nvSpPr>
          <p:spPr>
            <a:xfrm>
              <a:off x="2924171" y="2976130"/>
              <a:ext cx="7328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/>
                <a:t>ReLU</a:t>
              </a:r>
              <a:endParaRPr lang="zh-CN" altLang="en-US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CAFF7C2F-AC59-41D4-B5A1-7443127D9C15}"/>
                </a:ext>
              </a:extLst>
            </p:cNvPr>
            <p:cNvSpPr txBox="1"/>
            <p:nvPr/>
          </p:nvSpPr>
          <p:spPr>
            <a:xfrm>
              <a:off x="2924170" y="4908312"/>
              <a:ext cx="7328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/>
                <a:t>ReLU</a:t>
              </a:r>
              <a:endParaRPr lang="zh-CN" altLang="en-US" dirty="0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71208ADB-9DEB-40D8-A8DE-3F84A000E064}"/>
                </a:ext>
              </a:extLst>
            </p:cNvPr>
            <p:cNvSpPr txBox="1"/>
            <p:nvPr/>
          </p:nvSpPr>
          <p:spPr>
            <a:xfrm>
              <a:off x="2424109" y="1744142"/>
              <a:ext cx="3206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x</a:t>
              </a:r>
              <a:endParaRPr lang="zh-CN" altLang="en-US" dirty="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D45C715-F623-4E04-950F-68C096E50832}"/>
                </a:ext>
              </a:extLst>
            </p:cNvPr>
            <p:cNvSpPr txBox="1"/>
            <p:nvPr/>
          </p:nvSpPr>
          <p:spPr>
            <a:xfrm>
              <a:off x="870725" y="2976130"/>
              <a:ext cx="5774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F(x)</a:t>
              </a:r>
              <a:endParaRPr lang="zh-CN" altLang="en-US" dirty="0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07565AA3-1CBF-451B-8314-DB51FDA9D631}"/>
                </a:ext>
              </a:extLst>
            </p:cNvPr>
            <p:cNvSpPr txBox="1"/>
            <p:nvPr/>
          </p:nvSpPr>
          <p:spPr>
            <a:xfrm>
              <a:off x="870725" y="4419223"/>
              <a:ext cx="9557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F(x) + x</a:t>
              </a:r>
              <a:endParaRPr lang="zh-CN" altLang="en-US" dirty="0"/>
            </a:p>
          </p:txBody>
        </p:sp>
      </p:grpSp>
      <p:sp>
        <p:nvSpPr>
          <p:cNvPr id="38" name="内容占位符 2">
            <a:extLst>
              <a:ext uri="{FF2B5EF4-FFF2-40B4-BE49-F238E27FC236}">
                <a16:creationId xmlns:a16="http://schemas.microsoft.com/office/drawing/2014/main" id="{34BE5BD8-A4B1-478E-82B0-8D750F402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2230" y="5708168"/>
            <a:ext cx="3191022" cy="387502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Kaiming</a:t>
            </a:r>
            <a:r>
              <a:rPr lang="en-US" altLang="zh-CN" dirty="0"/>
              <a:t> He </a:t>
            </a:r>
            <a:r>
              <a:rPr lang="en-US" altLang="zh-CN" i="1" dirty="0"/>
              <a:t>el al.</a:t>
            </a:r>
            <a:r>
              <a:rPr lang="en-US" altLang="zh-CN" dirty="0"/>
              <a:t>  2015</a:t>
            </a:r>
            <a:endParaRPr lang="zh-CN" altLang="en-US" dirty="0"/>
          </a:p>
        </p:txBody>
      </p:sp>
      <p:sp>
        <p:nvSpPr>
          <p:cNvPr id="39" name="内容占位符 2">
            <a:extLst>
              <a:ext uri="{FF2B5EF4-FFF2-40B4-BE49-F238E27FC236}">
                <a16:creationId xmlns:a16="http://schemas.microsoft.com/office/drawing/2014/main" id="{6EAEC901-E7FE-4081-BFB1-10FE59081A9C}"/>
              </a:ext>
            </a:extLst>
          </p:cNvPr>
          <p:cNvSpPr txBox="1">
            <a:spLocks/>
          </p:cNvSpPr>
          <p:nvPr/>
        </p:nvSpPr>
        <p:spPr>
          <a:xfrm>
            <a:off x="6428587" y="1561007"/>
            <a:ext cx="3191022" cy="38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altLang="zh-CN" dirty="0"/>
              <a:t>Gated Linear Units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0555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38" grpId="0" build="p"/>
      <p:bldP spid="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0AEC78A9-E2BF-4BCB-82FD-74470F37D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altLang="zh-CN" dirty="0"/>
              <a:t>Identity Mapping Loss</a:t>
            </a:r>
            <a:endParaRPr lang="zh-CN" altLang="en-US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6916871-D06E-4A74-801A-BE826E4E24E7}"/>
              </a:ext>
            </a:extLst>
          </p:cNvPr>
          <p:cNvCxnSpPr/>
          <p:nvPr/>
        </p:nvCxnSpPr>
        <p:spPr>
          <a:xfrm>
            <a:off x="760879" y="1263463"/>
            <a:ext cx="893781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2DA9C869-B2D5-4903-B163-7D2892732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>
            <a:norm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altLang="zh-CN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(G</a:t>
            </a:r>
            <a:r>
              <a:rPr lang="en-US" altLang="zh-CN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x-&gt;y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, G</a:t>
            </a:r>
            <a:r>
              <a:rPr lang="en-US" altLang="zh-CN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y-&gt;x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) = E</a:t>
            </a:r>
            <a:r>
              <a:rPr lang="en-US" altLang="zh-CN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[|G</a:t>
            </a:r>
            <a:r>
              <a:rPr lang="en-US" altLang="zh-CN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x-&gt;y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(y) - y|]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Ex[|G</a:t>
            </a:r>
            <a:r>
              <a:rPr lang="en-US" altLang="zh-CN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y-&gt;x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(x) - x|]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This means that our generator should preserve the information of audios.</a:t>
            </a: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So if we give G</a:t>
            </a:r>
            <a:r>
              <a:rPr lang="en-US" altLang="zh-CN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x-&gt;y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the audio y, the output should still sound the same as y, and vise versa.</a:t>
            </a:r>
          </a:p>
        </p:txBody>
      </p:sp>
    </p:spTree>
    <p:extLst>
      <p:ext uri="{BB962C8B-B14F-4D97-AF65-F5344CB8AC3E}">
        <p14:creationId xmlns:p14="http://schemas.microsoft.com/office/powerpoint/2010/main" val="1462734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菱形 8">
            <a:extLst>
              <a:ext uri="{FF2B5EF4-FFF2-40B4-BE49-F238E27FC236}">
                <a16:creationId xmlns:a16="http://schemas.microsoft.com/office/drawing/2014/main" id="{1F69C6FD-5EC3-40A4-9012-CE66B382156D}"/>
              </a:ext>
            </a:extLst>
          </p:cNvPr>
          <p:cNvSpPr/>
          <p:nvPr/>
        </p:nvSpPr>
        <p:spPr>
          <a:xfrm>
            <a:off x="5338908" y="3085775"/>
            <a:ext cx="1869355" cy="549425"/>
          </a:xfrm>
          <a:prstGeom prst="diamond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G</a:t>
            </a:r>
            <a:r>
              <a:rPr lang="en-US" altLang="zh-CN" sz="2000" baseline="-25000" dirty="0">
                <a:solidFill>
                  <a:schemeClr val="bg1"/>
                </a:solidFill>
              </a:rPr>
              <a:t>x-&gt;y</a:t>
            </a:r>
            <a:endParaRPr lang="zh-CN" altLang="en-US" sz="2000" baseline="-25000" dirty="0">
              <a:solidFill>
                <a:schemeClr val="bg1"/>
              </a:solidFill>
            </a:endParaRPr>
          </a:p>
        </p:txBody>
      </p:sp>
      <p:sp>
        <p:nvSpPr>
          <p:cNvPr id="11" name="菱形 10">
            <a:extLst>
              <a:ext uri="{FF2B5EF4-FFF2-40B4-BE49-F238E27FC236}">
                <a16:creationId xmlns:a16="http://schemas.microsoft.com/office/drawing/2014/main" id="{E787FB1D-3D89-43EF-8FE2-7C934390171B}"/>
              </a:ext>
            </a:extLst>
          </p:cNvPr>
          <p:cNvSpPr/>
          <p:nvPr/>
        </p:nvSpPr>
        <p:spPr>
          <a:xfrm>
            <a:off x="9228951" y="3635199"/>
            <a:ext cx="1869355" cy="549425"/>
          </a:xfrm>
          <a:prstGeom prst="diamond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D</a:t>
            </a:r>
            <a:r>
              <a:rPr lang="en-US" altLang="zh-CN" sz="2000" baseline="-25000" dirty="0">
                <a:solidFill>
                  <a:schemeClr val="bg1"/>
                </a:solidFill>
              </a:rPr>
              <a:t>x-&gt;y</a:t>
            </a:r>
            <a:endParaRPr lang="zh-CN" altLang="en-US" sz="2000" baseline="-25000" dirty="0">
              <a:solidFill>
                <a:schemeClr val="bg1"/>
              </a:solidFill>
            </a:endParaRPr>
          </a:p>
        </p:txBody>
      </p:sp>
      <p:sp>
        <p:nvSpPr>
          <p:cNvPr id="12" name="菱形 11">
            <a:extLst>
              <a:ext uri="{FF2B5EF4-FFF2-40B4-BE49-F238E27FC236}">
                <a16:creationId xmlns:a16="http://schemas.microsoft.com/office/drawing/2014/main" id="{90722C66-99CF-426F-8BFA-D15A2C922DBF}"/>
              </a:ext>
            </a:extLst>
          </p:cNvPr>
          <p:cNvSpPr/>
          <p:nvPr/>
        </p:nvSpPr>
        <p:spPr>
          <a:xfrm>
            <a:off x="1445328" y="3635200"/>
            <a:ext cx="1869355" cy="549425"/>
          </a:xfrm>
          <a:prstGeom prst="diamond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D</a:t>
            </a:r>
            <a:r>
              <a:rPr lang="en-US" altLang="zh-CN" sz="2000" baseline="-25000" dirty="0">
                <a:solidFill>
                  <a:schemeClr val="bg1"/>
                </a:solidFill>
              </a:rPr>
              <a:t>y-&gt;x</a:t>
            </a:r>
            <a:endParaRPr lang="zh-CN" altLang="en-US" sz="2000" baseline="-25000" dirty="0">
              <a:solidFill>
                <a:schemeClr val="bg1"/>
              </a:solidFill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72466DA-D5F2-411B-A545-148C48BC46E8}"/>
              </a:ext>
            </a:extLst>
          </p:cNvPr>
          <p:cNvSpPr/>
          <p:nvPr/>
        </p:nvSpPr>
        <p:spPr>
          <a:xfrm>
            <a:off x="3807168" y="3456847"/>
            <a:ext cx="992673" cy="356706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X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7B6A5B8-976B-44C1-A300-5F7F399A813E}"/>
              </a:ext>
            </a:extLst>
          </p:cNvPr>
          <p:cNvCxnSpPr>
            <a:cxnSpLocks/>
            <a:stCxn id="14" idx="3"/>
            <a:endCxn id="9" idx="1"/>
          </p:cNvCxnSpPr>
          <p:nvPr/>
        </p:nvCxnSpPr>
        <p:spPr>
          <a:xfrm flipV="1">
            <a:off x="4799841" y="3360488"/>
            <a:ext cx="539067" cy="274712"/>
          </a:xfrm>
          <a:prstGeom prst="straightConnector1">
            <a:avLst/>
          </a:prstGeom>
          <a:ln w="38100">
            <a:headEnd type="none"/>
            <a:tailEnd type="stealt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5397CB36-4D8B-4EF0-9521-FA65AB8B5910}"/>
              </a:ext>
            </a:extLst>
          </p:cNvPr>
          <p:cNvCxnSpPr>
            <a:cxnSpLocks/>
          </p:cNvCxnSpPr>
          <p:nvPr/>
        </p:nvCxnSpPr>
        <p:spPr>
          <a:xfrm>
            <a:off x="7189761" y="3369419"/>
            <a:ext cx="539065" cy="256850"/>
          </a:xfrm>
          <a:prstGeom prst="straightConnector1">
            <a:avLst/>
          </a:prstGeom>
          <a:ln w="38100">
            <a:headEnd type="none"/>
            <a:tailEnd type="stealt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36EECA28-117C-4238-8846-3DFB723747A3}"/>
              </a:ext>
            </a:extLst>
          </p:cNvPr>
          <p:cNvSpPr/>
          <p:nvPr/>
        </p:nvSpPr>
        <p:spPr>
          <a:xfrm>
            <a:off x="7704283" y="3444140"/>
            <a:ext cx="992673" cy="356706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Y’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21" name="菱形 20">
            <a:extLst>
              <a:ext uri="{FF2B5EF4-FFF2-40B4-BE49-F238E27FC236}">
                <a16:creationId xmlns:a16="http://schemas.microsoft.com/office/drawing/2014/main" id="{35E772E9-1BBE-4171-A619-883AABD3F47D}"/>
              </a:ext>
            </a:extLst>
          </p:cNvPr>
          <p:cNvSpPr/>
          <p:nvPr/>
        </p:nvSpPr>
        <p:spPr>
          <a:xfrm>
            <a:off x="5335373" y="4163585"/>
            <a:ext cx="1869355" cy="549425"/>
          </a:xfrm>
          <a:prstGeom prst="diamond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G</a:t>
            </a:r>
            <a:r>
              <a:rPr lang="en-US" altLang="zh-CN" sz="2000" baseline="-25000" dirty="0">
                <a:solidFill>
                  <a:schemeClr val="bg1"/>
                </a:solidFill>
              </a:rPr>
              <a:t>y-&gt;x</a:t>
            </a:r>
            <a:endParaRPr lang="zh-CN" altLang="en-US" sz="2000" baseline="-25000" dirty="0">
              <a:solidFill>
                <a:schemeClr val="bg1"/>
              </a:solidFill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0A5A765E-FA88-40A3-BD13-367BF1D7A7C9}"/>
              </a:ext>
            </a:extLst>
          </p:cNvPr>
          <p:cNvSpPr/>
          <p:nvPr/>
        </p:nvSpPr>
        <p:spPr>
          <a:xfrm>
            <a:off x="3803635" y="4003095"/>
            <a:ext cx="992673" cy="356706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X’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69C5FB56-B1C1-4A85-895C-DDC1A9F90FCA}"/>
              </a:ext>
            </a:extLst>
          </p:cNvPr>
          <p:cNvCxnSpPr>
            <a:cxnSpLocks/>
            <a:stCxn id="22" idx="3"/>
            <a:endCxn id="21" idx="1"/>
          </p:cNvCxnSpPr>
          <p:nvPr/>
        </p:nvCxnSpPr>
        <p:spPr>
          <a:xfrm>
            <a:off x="4796308" y="4181448"/>
            <a:ext cx="539065" cy="256850"/>
          </a:xfrm>
          <a:prstGeom prst="straightConnector1">
            <a:avLst/>
          </a:prstGeom>
          <a:ln w="38100">
            <a:headEnd type="stealth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C2DA585E-0311-48B9-BACA-F3C3A165937B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7204728" y="4163312"/>
            <a:ext cx="496020" cy="274986"/>
          </a:xfrm>
          <a:prstGeom prst="straightConnector1">
            <a:avLst/>
          </a:prstGeom>
          <a:ln w="38100">
            <a:headEnd type="stealth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20E6FAF-8E18-416B-BBF1-50709E8B26DB}"/>
              </a:ext>
            </a:extLst>
          </p:cNvPr>
          <p:cNvSpPr/>
          <p:nvPr/>
        </p:nvSpPr>
        <p:spPr>
          <a:xfrm>
            <a:off x="7697213" y="3984959"/>
            <a:ext cx="992673" cy="356706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Y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29E5CD3D-D7A8-443B-B058-C755A41E2CCC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 flipV="1">
            <a:off x="3314683" y="3635200"/>
            <a:ext cx="492485" cy="274713"/>
          </a:xfrm>
          <a:prstGeom prst="straightConnector1">
            <a:avLst/>
          </a:prstGeom>
          <a:ln w="38100">
            <a:headEnd type="stealth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9ACD1151-78DE-4362-82D2-5E1C22340960}"/>
              </a:ext>
            </a:extLst>
          </p:cNvPr>
          <p:cNvCxnSpPr>
            <a:cxnSpLocks/>
            <a:stCxn id="12" idx="3"/>
            <a:endCxn id="22" idx="1"/>
          </p:cNvCxnSpPr>
          <p:nvPr/>
        </p:nvCxnSpPr>
        <p:spPr>
          <a:xfrm>
            <a:off x="3314683" y="3909913"/>
            <a:ext cx="488952" cy="271535"/>
          </a:xfrm>
          <a:prstGeom prst="straightConnector1">
            <a:avLst/>
          </a:prstGeom>
          <a:ln w="38100">
            <a:headEnd type="stealth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4CCADA7B-60D2-48DD-AC53-450E94C3B336}"/>
              </a:ext>
            </a:extLst>
          </p:cNvPr>
          <p:cNvCxnSpPr>
            <a:cxnSpLocks/>
            <a:stCxn id="18" idx="3"/>
            <a:endCxn id="11" idx="1"/>
          </p:cNvCxnSpPr>
          <p:nvPr/>
        </p:nvCxnSpPr>
        <p:spPr>
          <a:xfrm>
            <a:off x="8696956" y="3622493"/>
            <a:ext cx="531995" cy="287419"/>
          </a:xfrm>
          <a:prstGeom prst="straightConnector1">
            <a:avLst/>
          </a:prstGeom>
          <a:ln w="38100">
            <a:headEnd type="none"/>
            <a:tailEnd type="stealt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4B4A591D-7B9E-4D69-8971-EEDA7B4DE8AE}"/>
              </a:ext>
            </a:extLst>
          </p:cNvPr>
          <p:cNvCxnSpPr>
            <a:cxnSpLocks/>
            <a:stCxn id="29" idx="3"/>
            <a:endCxn id="11" idx="1"/>
          </p:cNvCxnSpPr>
          <p:nvPr/>
        </p:nvCxnSpPr>
        <p:spPr>
          <a:xfrm flipV="1">
            <a:off x="8689886" y="3909912"/>
            <a:ext cx="539065" cy="253400"/>
          </a:xfrm>
          <a:prstGeom prst="straightConnector1">
            <a:avLst/>
          </a:prstGeom>
          <a:ln w="38100">
            <a:headEnd type="none"/>
            <a:tailEnd type="stealt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40E76EC0-B408-4759-8803-513BF71AAA52}"/>
              </a:ext>
            </a:extLst>
          </p:cNvPr>
          <p:cNvCxnSpPr>
            <a:stCxn id="12" idx="2"/>
          </p:cNvCxnSpPr>
          <p:nvPr/>
        </p:nvCxnSpPr>
        <p:spPr>
          <a:xfrm flipH="1">
            <a:off x="2380005" y="4184625"/>
            <a:ext cx="1" cy="939825"/>
          </a:xfrm>
          <a:prstGeom prst="straightConnector1">
            <a:avLst/>
          </a:prstGeom>
          <a:ln w="381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39B6BA15-CABB-441F-9ED5-975624BA408B}"/>
              </a:ext>
            </a:extLst>
          </p:cNvPr>
          <p:cNvCxnSpPr/>
          <p:nvPr/>
        </p:nvCxnSpPr>
        <p:spPr>
          <a:xfrm flipH="1">
            <a:off x="10170854" y="4184625"/>
            <a:ext cx="1" cy="939825"/>
          </a:xfrm>
          <a:prstGeom prst="straightConnector1">
            <a:avLst/>
          </a:prstGeom>
          <a:ln w="381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272F864D-0731-4210-9559-BAC236A5A540}"/>
              </a:ext>
            </a:extLst>
          </p:cNvPr>
          <p:cNvSpPr txBox="1"/>
          <p:nvPr/>
        </p:nvSpPr>
        <p:spPr>
          <a:xfrm>
            <a:off x="2060365" y="5124450"/>
            <a:ext cx="631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L</a:t>
            </a:r>
            <a:r>
              <a:rPr lang="en-US" altLang="zh-CN" sz="2000" baseline="-25000" dirty="0"/>
              <a:t>adv</a:t>
            </a:r>
            <a:endParaRPr lang="zh-CN" altLang="en-US" sz="2000" baseline="-250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D64C4BEA-0DCB-485E-BE40-A14B328050D1}"/>
              </a:ext>
            </a:extLst>
          </p:cNvPr>
          <p:cNvSpPr txBox="1"/>
          <p:nvPr/>
        </p:nvSpPr>
        <p:spPr>
          <a:xfrm>
            <a:off x="9847676" y="5124450"/>
            <a:ext cx="631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L</a:t>
            </a:r>
            <a:r>
              <a:rPr lang="en-US" altLang="zh-CN" sz="2000" baseline="-25000" dirty="0"/>
              <a:t>adv</a:t>
            </a:r>
            <a:endParaRPr lang="zh-CN" altLang="en-US" sz="2000" baseline="-25000" dirty="0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7B4E1170-1FE3-4E14-BEFC-1F89687EFC9F}"/>
              </a:ext>
            </a:extLst>
          </p:cNvPr>
          <p:cNvGrpSpPr/>
          <p:nvPr/>
        </p:nvGrpSpPr>
        <p:grpSpPr>
          <a:xfrm>
            <a:off x="3803633" y="2242847"/>
            <a:ext cx="4889788" cy="3281713"/>
            <a:chOff x="3803633" y="2242847"/>
            <a:chExt cx="4889788" cy="3281713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EDA3F6C6-6B30-4C3B-98B7-A858CB8F0606}"/>
                </a:ext>
              </a:extLst>
            </p:cNvPr>
            <p:cNvSpPr/>
            <p:nvPr/>
          </p:nvSpPr>
          <p:spPr>
            <a:xfrm>
              <a:off x="3807170" y="2925285"/>
              <a:ext cx="992673" cy="356706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Y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91414097-9C60-4944-A76C-F109D5846F1D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4799843" y="3103638"/>
              <a:ext cx="539065" cy="256850"/>
            </a:xfrm>
            <a:prstGeom prst="straightConnector1">
              <a:avLst/>
            </a:prstGeom>
            <a:ln w="38100">
              <a:headEnd type="none"/>
              <a:tailEnd type="stealt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4BC72EEE-FB4F-453E-A1A3-A58BFBD687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5216" y="3085502"/>
              <a:ext cx="539067" cy="274712"/>
            </a:xfrm>
            <a:prstGeom prst="straightConnector1">
              <a:avLst/>
            </a:prstGeom>
            <a:ln w="38100">
              <a:headEnd type="none"/>
              <a:tailEnd type="stealt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5D85CBEF-E959-441A-9196-982523ABB6A1}"/>
                </a:ext>
              </a:extLst>
            </p:cNvPr>
            <p:cNvSpPr/>
            <p:nvPr/>
          </p:nvSpPr>
          <p:spPr>
            <a:xfrm>
              <a:off x="7700748" y="2907149"/>
              <a:ext cx="992673" cy="356706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Y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cxnSp>
          <p:nvCxnSpPr>
            <p:cNvPr id="20" name="连接符: 肘形 19">
              <a:extLst>
                <a:ext uri="{FF2B5EF4-FFF2-40B4-BE49-F238E27FC236}">
                  <a16:creationId xmlns:a16="http://schemas.microsoft.com/office/drawing/2014/main" id="{4C957959-28EF-4BF6-AF96-DE7640E2DB46}"/>
                </a:ext>
              </a:extLst>
            </p:cNvPr>
            <p:cNvCxnSpPr>
              <a:cxnSpLocks/>
              <a:stCxn id="10" idx="0"/>
              <a:endCxn id="19" idx="0"/>
            </p:cNvCxnSpPr>
            <p:nvPr/>
          </p:nvCxnSpPr>
          <p:spPr>
            <a:xfrm rot="5400000" flipH="1" flipV="1">
              <a:off x="6241228" y="969428"/>
              <a:ext cx="18136" cy="3893578"/>
            </a:xfrm>
            <a:prstGeom prst="bentConnector3">
              <a:avLst>
                <a:gd name="adj1" fmla="val 1360476"/>
              </a:avLst>
            </a:prstGeom>
            <a:ln w="381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A0E6939A-94E5-47C2-98EA-34E2FCDAAB31}"/>
                </a:ext>
              </a:extLst>
            </p:cNvPr>
            <p:cNvSpPr/>
            <p:nvPr/>
          </p:nvSpPr>
          <p:spPr>
            <a:xfrm>
              <a:off x="3803633" y="4534657"/>
              <a:ext cx="992673" cy="356706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X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1761F12E-198F-41EC-8EF9-68A5F685F08F}"/>
                </a:ext>
              </a:extLst>
            </p:cNvPr>
            <p:cNvCxnSpPr>
              <a:cxnSpLocks/>
              <a:stCxn id="24" idx="3"/>
              <a:endCxn id="21" idx="1"/>
            </p:cNvCxnSpPr>
            <p:nvPr/>
          </p:nvCxnSpPr>
          <p:spPr>
            <a:xfrm flipV="1">
              <a:off x="4796306" y="4438298"/>
              <a:ext cx="539067" cy="274712"/>
            </a:xfrm>
            <a:prstGeom prst="straightConnector1">
              <a:avLst/>
            </a:prstGeom>
            <a:ln w="38100">
              <a:headEnd type="stealth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400B49FD-5233-432C-BD63-3A58FBFF48A0}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>
              <a:off x="7204728" y="4438298"/>
              <a:ext cx="520563" cy="265781"/>
            </a:xfrm>
            <a:prstGeom prst="straightConnector1">
              <a:avLst/>
            </a:prstGeom>
            <a:ln w="38100">
              <a:headEnd type="stealth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6180D463-B004-483E-9D75-A8DA49D14BD9}"/>
                </a:ext>
              </a:extLst>
            </p:cNvPr>
            <p:cNvSpPr/>
            <p:nvPr/>
          </p:nvSpPr>
          <p:spPr>
            <a:xfrm>
              <a:off x="7700748" y="4521950"/>
              <a:ext cx="992673" cy="356706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X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cxnSp>
          <p:nvCxnSpPr>
            <p:cNvPr id="30" name="连接符: 肘形 29">
              <a:extLst>
                <a:ext uri="{FF2B5EF4-FFF2-40B4-BE49-F238E27FC236}">
                  <a16:creationId xmlns:a16="http://schemas.microsoft.com/office/drawing/2014/main" id="{F151F55B-96D4-4BA3-AA98-85AF7FC8AF90}"/>
                </a:ext>
              </a:extLst>
            </p:cNvPr>
            <p:cNvCxnSpPr>
              <a:cxnSpLocks/>
              <a:stCxn id="24" idx="2"/>
              <a:endCxn id="28" idx="2"/>
            </p:cNvCxnSpPr>
            <p:nvPr/>
          </p:nvCxnSpPr>
          <p:spPr>
            <a:xfrm rot="5400000" flipH="1" flipV="1">
              <a:off x="6242173" y="2936452"/>
              <a:ext cx="12707" cy="3897115"/>
            </a:xfrm>
            <a:prstGeom prst="bentConnector3">
              <a:avLst>
                <a:gd name="adj1" fmla="val -1799008"/>
              </a:avLst>
            </a:prstGeom>
            <a:ln w="381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ADDA3D09-0CA1-410E-A3F6-52ED0AF236DB}"/>
                </a:ext>
              </a:extLst>
            </p:cNvPr>
            <p:cNvSpPr txBox="1"/>
            <p:nvPr/>
          </p:nvSpPr>
          <p:spPr>
            <a:xfrm>
              <a:off x="6028106" y="5124450"/>
              <a:ext cx="4838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/>
                <a:t>L</a:t>
              </a:r>
              <a:r>
                <a:rPr lang="en-US" altLang="zh-CN" sz="2000" baseline="-25000" dirty="0"/>
                <a:t>id</a:t>
              </a:r>
              <a:endParaRPr lang="zh-CN" altLang="en-US" sz="2000" baseline="-25000" dirty="0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8BE66611-18C9-4710-84AA-AC9D44BF3D34}"/>
                </a:ext>
              </a:extLst>
            </p:cNvPr>
            <p:cNvSpPr txBox="1"/>
            <p:nvPr/>
          </p:nvSpPr>
          <p:spPr>
            <a:xfrm>
              <a:off x="6006582" y="2242847"/>
              <a:ext cx="4838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/>
                <a:t>L</a:t>
              </a:r>
              <a:r>
                <a:rPr lang="en-US" altLang="zh-CN" sz="2000" baseline="-25000" dirty="0"/>
                <a:t>id</a:t>
              </a:r>
              <a:endParaRPr lang="zh-CN" altLang="en-US" sz="2000" baseline="-25000" dirty="0"/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14EAA7BF-887B-409A-BB52-0D273C88065E}"/>
              </a:ext>
            </a:extLst>
          </p:cNvPr>
          <p:cNvGrpSpPr/>
          <p:nvPr/>
        </p:nvGrpSpPr>
        <p:grpSpPr>
          <a:xfrm>
            <a:off x="4796308" y="3360488"/>
            <a:ext cx="4913387" cy="2518724"/>
            <a:chOff x="4796308" y="3360488"/>
            <a:chExt cx="4913387" cy="2518724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EC1A2252-F5F7-42BB-8395-76107388AC56}"/>
                </a:ext>
              </a:extLst>
            </p:cNvPr>
            <p:cNvCxnSpPr>
              <a:stCxn id="18" idx="1"/>
            </p:cNvCxnSpPr>
            <p:nvPr/>
          </p:nvCxnSpPr>
          <p:spPr>
            <a:xfrm flipH="1">
              <a:off x="7204728" y="3622493"/>
              <a:ext cx="499555" cy="815805"/>
            </a:xfrm>
            <a:prstGeom prst="line">
              <a:avLst/>
            </a:prstGeom>
            <a:ln w="38100">
              <a:solidFill>
                <a:schemeClr val="bg1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A4AAA53-CA86-4FBF-B899-502B68A79A01}"/>
                </a:ext>
              </a:extLst>
            </p:cNvPr>
            <p:cNvCxnSpPr>
              <a:cxnSpLocks/>
              <a:stCxn id="21" idx="1"/>
              <a:endCxn id="14" idx="3"/>
            </p:cNvCxnSpPr>
            <p:nvPr/>
          </p:nvCxnSpPr>
          <p:spPr>
            <a:xfrm flipH="1" flipV="1">
              <a:off x="4799841" y="3635200"/>
              <a:ext cx="535532" cy="803098"/>
            </a:xfrm>
            <a:prstGeom prst="line">
              <a:avLst/>
            </a:prstGeom>
            <a:ln w="38100">
              <a:solidFill>
                <a:schemeClr val="bg1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E021387-BDDA-4D4D-87EE-727755F79538}"/>
                </a:ext>
              </a:extLst>
            </p:cNvPr>
            <p:cNvCxnSpPr>
              <a:cxnSpLocks/>
              <a:stCxn id="22" idx="3"/>
              <a:endCxn id="9" idx="1"/>
            </p:cNvCxnSpPr>
            <p:nvPr/>
          </p:nvCxnSpPr>
          <p:spPr>
            <a:xfrm flipV="1">
              <a:off x="4796308" y="3360488"/>
              <a:ext cx="542600" cy="820960"/>
            </a:xfrm>
            <a:prstGeom prst="line">
              <a:avLst/>
            </a:prstGeom>
            <a:ln w="38100">
              <a:solidFill>
                <a:schemeClr val="bg1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A7DEDEA7-5612-468E-9933-710D867B1AC7}"/>
                </a:ext>
              </a:extLst>
            </p:cNvPr>
            <p:cNvCxnSpPr>
              <a:cxnSpLocks/>
              <a:stCxn id="9" idx="3"/>
              <a:endCxn id="29" idx="1"/>
            </p:cNvCxnSpPr>
            <p:nvPr/>
          </p:nvCxnSpPr>
          <p:spPr>
            <a:xfrm>
              <a:off x="7208263" y="3360488"/>
              <a:ext cx="488950" cy="802824"/>
            </a:xfrm>
            <a:prstGeom prst="line">
              <a:avLst/>
            </a:prstGeom>
            <a:ln w="38100">
              <a:solidFill>
                <a:schemeClr val="bg1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A7B8EE5D-B2A1-4D5A-A11D-CF1EF0924569}"/>
                </a:ext>
              </a:extLst>
            </p:cNvPr>
            <p:cNvSpPr txBox="1"/>
            <p:nvPr/>
          </p:nvSpPr>
          <p:spPr>
            <a:xfrm>
              <a:off x="9093821" y="5479102"/>
              <a:ext cx="6158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err="1"/>
                <a:t>L</a:t>
              </a:r>
              <a:r>
                <a:rPr lang="en-US" altLang="zh-CN" sz="2000" baseline="-25000" dirty="0" err="1"/>
                <a:t>cyc</a:t>
              </a:r>
              <a:endParaRPr lang="zh-CN" altLang="en-US" sz="2000" baseline="-25000" dirty="0"/>
            </a:p>
          </p:txBody>
        </p: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F7BEE2F9-8ECD-4F3E-B6D1-1E7648237FAC}"/>
                </a:ext>
              </a:extLst>
            </p:cNvPr>
            <p:cNvCxnSpPr/>
            <p:nvPr/>
          </p:nvCxnSpPr>
          <p:spPr>
            <a:xfrm>
              <a:off x="8479301" y="5692277"/>
              <a:ext cx="528917" cy="0"/>
            </a:xfrm>
            <a:prstGeom prst="line">
              <a:avLst/>
            </a:prstGeom>
            <a:ln w="38100">
              <a:solidFill>
                <a:schemeClr val="bg1"/>
              </a:solidFill>
              <a:tailEnd type="stealth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78F6DE29-A1E4-4BE2-BF54-06A3258D8F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694" y="1853247"/>
            <a:ext cx="10139741" cy="4350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8E7A1E73-9943-4097-BC2B-94F75137C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694" y="1853247"/>
            <a:ext cx="10139741" cy="4350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1E85BB0C-CCDD-45D1-9EFD-EA0E43750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altLang="zh-CN" dirty="0"/>
              <a:t>Training Results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664E29F1-2F61-46C7-8359-B58D393C8936}"/>
              </a:ext>
            </a:extLst>
          </p:cNvPr>
          <p:cNvCxnSpPr/>
          <p:nvPr/>
        </p:nvCxnSpPr>
        <p:spPr>
          <a:xfrm>
            <a:off x="760879" y="1263463"/>
            <a:ext cx="893781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887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562FB-4001-4D44-A081-912533D75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9284" y="1026459"/>
            <a:ext cx="8825658" cy="3329581"/>
          </a:xfrm>
        </p:spPr>
        <p:txBody>
          <a:bodyPr/>
          <a:lstStyle/>
          <a:p>
            <a:r>
              <a:rPr lang="en-US" altLang="zh-CN" b="1" dirty="0"/>
              <a:t>Future Works</a:t>
            </a:r>
            <a:endParaRPr lang="zh-CN" altLang="en-US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B8656-03C4-4EF2-8665-3289D10D71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9284" y="4356039"/>
            <a:ext cx="8825658" cy="861420"/>
          </a:xfrm>
        </p:spPr>
        <p:txBody>
          <a:bodyPr/>
          <a:lstStyle/>
          <a:p>
            <a:r>
              <a:rPr lang="en-US" altLang="zh-CN" b="1" dirty="0"/>
              <a:t>WHAT WE CAN DO NEXT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87266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A46106-88ED-49FC-AC34-56F136B01D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5484844" cy="4200245"/>
          </a:xfrm>
        </p:spPr>
        <p:txBody>
          <a:bodyPr/>
          <a:lstStyle/>
          <a:p>
            <a:r>
              <a:rPr lang="en-US" altLang="zh-CN" dirty="0"/>
              <a:t>Reduce the </a:t>
            </a:r>
            <a:r>
              <a:rPr lang="en-US" altLang="zh-CN" dirty="0" err="1"/>
              <a:t>amound</a:t>
            </a:r>
            <a:r>
              <a:rPr lang="en-US" altLang="zh-CN" dirty="0"/>
              <a:t> of data that Cycle GAN needed.</a:t>
            </a:r>
          </a:p>
          <a:p>
            <a:endParaRPr lang="en-US" altLang="zh-CN" dirty="0"/>
          </a:p>
          <a:p>
            <a:r>
              <a:rPr lang="en-US" altLang="zh-CN" dirty="0"/>
              <a:t>Pretrained model</a:t>
            </a:r>
          </a:p>
          <a:p>
            <a:r>
              <a:rPr lang="en-US" altLang="zh-CN" dirty="0"/>
              <a:t>Classify different voices into tens of types and train each type of voices.</a:t>
            </a:r>
          </a:p>
          <a:p>
            <a:r>
              <a:rPr lang="en-US" altLang="zh-CN" dirty="0"/>
              <a:t>Classify the voice of our user into one of the classes within just a few sentences, and immediately apply the pretrained model for that class for a pretty good performance.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1E85BB0C-CCDD-45D1-9EFD-EA0E43750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altLang="zh-CN" dirty="0"/>
              <a:t>Future Works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664E29F1-2F61-46C7-8359-B58D393C8936}"/>
              </a:ext>
            </a:extLst>
          </p:cNvPr>
          <p:cNvCxnSpPr/>
          <p:nvPr/>
        </p:nvCxnSpPr>
        <p:spPr>
          <a:xfrm>
            <a:off x="760879" y="1263463"/>
            <a:ext cx="893781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98636960-E784-4DA9-AD17-ABD07823DBC3}"/>
              </a:ext>
            </a:extLst>
          </p:cNvPr>
          <p:cNvSpPr txBox="1">
            <a:spLocks/>
          </p:cNvSpPr>
          <p:nvPr/>
        </p:nvSpPr>
        <p:spPr>
          <a:xfrm>
            <a:off x="6428587" y="1561007"/>
            <a:ext cx="3191022" cy="38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altLang="zh-CN" dirty="0"/>
              <a:t>Pretrained model</a:t>
            </a:r>
            <a:endParaRPr lang="zh-CN" altLang="en-US" dirty="0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94C4743E-78EE-4C9E-82E9-FE2D14B9DDC3}"/>
              </a:ext>
            </a:extLst>
          </p:cNvPr>
          <p:cNvGrpSpPr/>
          <p:nvPr/>
        </p:nvGrpSpPr>
        <p:grpSpPr>
          <a:xfrm>
            <a:off x="760879" y="1559714"/>
            <a:ext cx="4048125" cy="4535956"/>
            <a:chOff x="760879" y="1559714"/>
            <a:chExt cx="4048125" cy="4535956"/>
          </a:xfrm>
        </p:grpSpPr>
        <p:sp>
          <p:nvSpPr>
            <p:cNvPr id="24" name="内容占位符 2">
              <a:extLst>
                <a:ext uri="{FF2B5EF4-FFF2-40B4-BE49-F238E27FC236}">
                  <a16:creationId xmlns:a16="http://schemas.microsoft.com/office/drawing/2014/main" id="{756611ED-D659-4E21-A8FF-44F78BFD2C24}"/>
                </a:ext>
              </a:extLst>
            </p:cNvPr>
            <p:cNvSpPr txBox="1">
              <a:spLocks/>
            </p:cNvSpPr>
            <p:nvPr/>
          </p:nvSpPr>
          <p:spPr>
            <a:xfrm>
              <a:off x="1342230" y="5708168"/>
              <a:ext cx="3191022" cy="387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r>
                <a:rPr lang="en-US" altLang="zh-CN" dirty="0" err="1"/>
                <a:t>Bahdanau</a:t>
              </a:r>
              <a:r>
                <a:rPr lang="en-US" altLang="zh-CN" dirty="0"/>
                <a:t> </a:t>
              </a:r>
              <a:r>
                <a:rPr lang="en-US" altLang="zh-CN" i="1" dirty="0"/>
                <a:t>el al.</a:t>
              </a:r>
              <a:r>
                <a:rPr lang="en-US" altLang="zh-CN" dirty="0"/>
                <a:t>  2014</a:t>
              </a:r>
              <a:endParaRPr lang="zh-CN" altLang="en-US" dirty="0"/>
            </a:p>
          </p:txBody>
        </p:sp>
        <p:sp>
          <p:nvSpPr>
            <p:cNvPr id="26" name="内容占位符 2">
              <a:extLst>
                <a:ext uri="{FF2B5EF4-FFF2-40B4-BE49-F238E27FC236}">
                  <a16:creationId xmlns:a16="http://schemas.microsoft.com/office/drawing/2014/main" id="{7922C8D6-8374-4BC4-B1C9-3470215EF66B}"/>
                </a:ext>
              </a:extLst>
            </p:cNvPr>
            <p:cNvSpPr txBox="1">
              <a:spLocks/>
            </p:cNvSpPr>
            <p:nvPr/>
          </p:nvSpPr>
          <p:spPr>
            <a:xfrm>
              <a:off x="1195552" y="1559714"/>
              <a:ext cx="3484378" cy="38750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r>
                <a:rPr lang="en-US" altLang="zh-CN" dirty="0"/>
                <a:t>Attention Neural Networks</a:t>
              </a:r>
              <a:endParaRPr lang="zh-CN" altLang="en-US" dirty="0"/>
            </a:p>
          </p:txBody>
        </p:sp>
        <p:pic>
          <p:nvPicPr>
            <p:cNvPr id="3080" name="Picture 8">
              <a:extLst>
                <a:ext uri="{FF2B5EF4-FFF2-40B4-BE49-F238E27FC236}">
                  <a16:creationId xmlns:a16="http://schemas.microsoft.com/office/drawing/2014/main" id="{BEE4335E-E263-4A2B-87DC-39269EAFB4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0879" y="2662216"/>
              <a:ext cx="4048125" cy="2362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B0C2E80C-156D-46CD-B9DF-498152727CEC}"/>
              </a:ext>
            </a:extLst>
          </p:cNvPr>
          <p:cNvSpPr/>
          <p:nvPr/>
        </p:nvSpPr>
        <p:spPr>
          <a:xfrm>
            <a:off x="2719388" y="2676525"/>
            <a:ext cx="2052136" cy="1895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82" name="Picture 10">
            <a:extLst>
              <a:ext uri="{FF2B5EF4-FFF2-40B4-BE49-F238E27FC236}">
                <a16:creationId xmlns:a16="http://schemas.microsoft.com/office/drawing/2014/main" id="{12618E40-6859-4269-9298-F3E58891E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663" y="2149498"/>
            <a:ext cx="3431840" cy="344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58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5" grpId="0"/>
      <p:bldP spid="30" grpId="0" animBg="1"/>
      <p:bldP spid="30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>
            <a:extLst>
              <a:ext uri="{FF2B5EF4-FFF2-40B4-BE49-F238E27FC236}">
                <a16:creationId xmlns:a16="http://schemas.microsoft.com/office/drawing/2014/main" id="{B6FDF73D-1532-4AED-B743-3272CE45B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Future Works</a:t>
            </a:r>
            <a:endParaRPr lang="zh-CN" altLang="en-US" dirty="0"/>
          </a:p>
        </p:txBody>
      </p:sp>
      <p:sp>
        <p:nvSpPr>
          <p:cNvPr id="24" name="内容占位符 23">
            <a:extLst>
              <a:ext uri="{FF2B5EF4-FFF2-40B4-BE49-F238E27FC236}">
                <a16:creationId xmlns:a16="http://schemas.microsoft.com/office/drawing/2014/main" id="{7924AD24-48DB-4077-A6C9-84C73F322B3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Improve Identity Loss</a:t>
            </a:r>
          </a:p>
          <a:p>
            <a:r>
              <a:rPr lang="en-US" altLang="zh-CN" dirty="0"/>
              <a:t>Currently in this paper, they use L1 loss, or absolute loss to make sure that the information in the audio remains the same. </a:t>
            </a:r>
          </a:p>
          <a:p>
            <a:r>
              <a:rPr lang="en-US" altLang="zh-CN" dirty="0"/>
              <a:t>Maybe we can actually check these audio pairs by neural nets, or even by the feature vector inside our Generator, which should be much applicable.</a:t>
            </a:r>
          </a:p>
          <a:p>
            <a:endParaRPr lang="zh-CN" altLang="en-US" dirty="0"/>
          </a:p>
        </p:txBody>
      </p:sp>
      <p:sp>
        <p:nvSpPr>
          <p:cNvPr id="25" name="内容占位符 24">
            <a:extLst>
              <a:ext uri="{FF2B5EF4-FFF2-40B4-BE49-F238E27FC236}">
                <a16:creationId xmlns:a16="http://schemas.microsoft.com/office/drawing/2014/main" id="{C41C20A9-17FE-4D39-B113-3E4461FB4D0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b="1" dirty="0"/>
              <a:t>CycleGAN-VC2:</a:t>
            </a:r>
            <a:br>
              <a:rPr lang="en-US" altLang="zh-CN" b="1" dirty="0"/>
            </a:br>
            <a:r>
              <a:rPr lang="en-US" altLang="zh-CN" b="1" dirty="0"/>
              <a:t>Improved </a:t>
            </a:r>
            <a:r>
              <a:rPr lang="en-US" altLang="zh-CN" b="1" dirty="0" err="1"/>
              <a:t>CycleGAN</a:t>
            </a:r>
            <a:r>
              <a:rPr lang="en-US" altLang="zh-CN" b="1" dirty="0"/>
              <a:t>-Based Non-Parallel Voice Conversion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Takuhiro</a:t>
            </a:r>
            <a:r>
              <a:rPr lang="en-US" altLang="zh-CN" dirty="0"/>
              <a:t> Kaneko </a:t>
            </a:r>
            <a:r>
              <a:rPr lang="en-US" altLang="zh-CN" i="1" dirty="0"/>
              <a:t>et al.</a:t>
            </a:r>
            <a:r>
              <a:rPr lang="en-US" altLang="zh-CN" dirty="0"/>
              <a:t>  04.09.2019</a:t>
            </a:r>
          </a:p>
          <a:p>
            <a:endParaRPr lang="zh-CN" altLang="en-US" dirty="0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43269B9-E0FF-4F16-8F5A-55150FEC6D77}"/>
              </a:ext>
            </a:extLst>
          </p:cNvPr>
          <p:cNvCxnSpPr/>
          <p:nvPr/>
        </p:nvCxnSpPr>
        <p:spPr>
          <a:xfrm>
            <a:off x="760879" y="1263463"/>
            <a:ext cx="893781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内容占位符 2">
            <a:extLst>
              <a:ext uri="{FF2B5EF4-FFF2-40B4-BE49-F238E27FC236}">
                <a16:creationId xmlns:a16="http://schemas.microsoft.com/office/drawing/2014/main" id="{430F3F57-BE85-4D37-B4F9-4608BB1C74A8}"/>
              </a:ext>
            </a:extLst>
          </p:cNvPr>
          <p:cNvSpPr txBox="1">
            <a:spLocks/>
          </p:cNvSpPr>
          <p:nvPr/>
        </p:nvSpPr>
        <p:spPr>
          <a:xfrm>
            <a:off x="1195552" y="1559714"/>
            <a:ext cx="3484378" cy="38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4858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2A964CD1-4798-4204-A4DC-A845E797A827}"/>
              </a:ext>
            </a:extLst>
          </p:cNvPr>
          <p:cNvSpPr txBox="1">
            <a:spLocks/>
          </p:cNvSpPr>
          <p:nvPr/>
        </p:nvSpPr>
        <p:spPr>
          <a:xfrm>
            <a:off x="1626348" y="2038351"/>
            <a:ext cx="8939304" cy="784412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b="1" dirty="0"/>
              <a:t>Voice Conversion with </a:t>
            </a:r>
            <a:r>
              <a:rPr lang="en-US" altLang="zh-CN" b="1" dirty="0" err="1"/>
              <a:t>CycleGAN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973152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562FB-4001-4D44-A081-912533D75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9246" y="1058395"/>
            <a:ext cx="8825658" cy="3329581"/>
          </a:xfrm>
        </p:spPr>
        <p:txBody>
          <a:bodyPr/>
          <a:lstStyle/>
          <a:p>
            <a:r>
              <a:rPr lang="en-US" altLang="zh-CN" b="1" dirty="0"/>
              <a:t>What is GAN</a:t>
            </a:r>
            <a:endParaRPr lang="zh-CN" altLang="en-US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B8656-03C4-4EF2-8665-3289D10D71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19246" y="4387975"/>
            <a:ext cx="8825658" cy="861420"/>
          </a:xfrm>
        </p:spPr>
        <p:txBody>
          <a:bodyPr/>
          <a:lstStyle/>
          <a:p>
            <a:r>
              <a:rPr lang="en-US" altLang="zh-CN" b="1" dirty="0"/>
              <a:t>Generative adversarial networks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463332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42DD4F-5390-4CFB-8F58-1BCCC2834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is GAN</a:t>
            </a:r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B93C463F-8087-4FD5-8C16-F44E1A18B623}"/>
              </a:ext>
            </a:extLst>
          </p:cNvPr>
          <p:cNvCxnSpPr/>
          <p:nvPr/>
        </p:nvCxnSpPr>
        <p:spPr>
          <a:xfrm>
            <a:off x="760879" y="1263463"/>
            <a:ext cx="893781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内容占位符 2">
            <a:extLst>
              <a:ext uri="{FF2B5EF4-FFF2-40B4-BE49-F238E27FC236}">
                <a16:creationId xmlns:a16="http://schemas.microsoft.com/office/drawing/2014/main" id="{82DFA431-4007-45F7-A0DC-77FF63052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>
            <a:normAutofit/>
          </a:bodyPr>
          <a:lstStyle/>
          <a:p>
            <a:r>
              <a:rPr lang="en-US" altLang="zh-CN" dirty="0"/>
              <a:t>…a new framework for estimating </a:t>
            </a:r>
            <a:r>
              <a:rPr lang="en-US" altLang="zh-CN" b="1" u="sng" dirty="0"/>
              <a:t>generative models</a:t>
            </a:r>
            <a:r>
              <a:rPr lang="en-US" altLang="zh-CN" dirty="0"/>
              <a:t> via an </a:t>
            </a:r>
            <a:r>
              <a:rPr lang="en-US" altLang="zh-CN" b="1" u="sng" dirty="0"/>
              <a:t>adversarial</a:t>
            </a:r>
            <a:r>
              <a:rPr lang="en-US" altLang="zh-CN" dirty="0"/>
              <a:t> process.</a:t>
            </a:r>
          </a:p>
          <a:p>
            <a:r>
              <a:rPr lang="en-US" altLang="zh-CN" dirty="0"/>
              <a:t>…we simultaneously train two models: a </a:t>
            </a:r>
            <a:r>
              <a:rPr lang="en-US" altLang="zh-CN" b="1" u="sng" dirty="0"/>
              <a:t>generative model </a:t>
            </a:r>
            <a:r>
              <a:rPr lang="en-US" altLang="zh-CN" b="1" i="1" u="sng" dirty="0"/>
              <a:t>G</a:t>
            </a:r>
            <a:r>
              <a:rPr lang="en-US" altLang="zh-CN" i="1" dirty="0"/>
              <a:t> </a:t>
            </a:r>
            <a:r>
              <a:rPr lang="en-US" altLang="zh-CN" dirty="0"/>
              <a:t>that captures the data distribution, and a </a:t>
            </a:r>
            <a:r>
              <a:rPr lang="en-US" altLang="zh-CN" b="1" u="sng" dirty="0"/>
              <a:t>discriminative model </a:t>
            </a:r>
            <a:r>
              <a:rPr lang="en-US" altLang="zh-CN" b="1" i="1" u="sng" dirty="0"/>
              <a:t>D</a:t>
            </a:r>
            <a:r>
              <a:rPr lang="en-US" altLang="zh-CN" i="1" dirty="0"/>
              <a:t> </a:t>
            </a:r>
            <a:r>
              <a:rPr lang="en-US" altLang="zh-CN" dirty="0"/>
              <a:t>that estimates the probability that a sample came from the training data rather than </a:t>
            </a:r>
            <a:r>
              <a:rPr lang="en-US" altLang="zh-CN" i="1" dirty="0"/>
              <a:t>G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The training procedure for </a:t>
            </a:r>
            <a:r>
              <a:rPr lang="en-US" altLang="zh-CN" i="1" dirty="0"/>
              <a:t>G </a:t>
            </a:r>
            <a:r>
              <a:rPr lang="en-US" altLang="zh-CN" dirty="0"/>
              <a:t>is to maximize the probability of </a:t>
            </a:r>
            <a:r>
              <a:rPr lang="en-US" altLang="zh-CN" i="1" dirty="0"/>
              <a:t>D </a:t>
            </a:r>
            <a:r>
              <a:rPr lang="en-US" altLang="zh-CN" dirty="0"/>
              <a:t>making a mistake. This framework corresponds to a minimax two-player game. In the space of arbitrary functions </a:t>
            </a:r>
            <a:r>
              <a:rPr lang="en-US" altLang="zh-CN" i="1" dirty="0"/>
              <a:t>G </a:t>
            </a:r>
            <a:r>
              <a:rPr lang="en-US" altLang="zh-CN" dirty="0"/>
              <a:t>and </a:t>
            </a:r>
            <a:r>
              <a:rPr lang="en-US" altLang="zh-CN" i="1" dirty="0"/>
              <a:t>D</a:t>
            </a:r>
            <a:r>
              <a:rPr lang="en-US" altLang="zh-CN" dirty="0"/>
              <a:t>, a unique solution exists, with </a:t>
            </a:r>
            <a:r>
              <a:rPr lang="en-US" altLang="zh-CN" i="1" dirty="0"/>
              <a:t>G </a:t>
            </a:r>
            <a:r>
              <a:rPr lang="en-US" altLang="zh-CN" dirty="0"/>
              <a:t>recovering the training data distribution and </a:t>
            </a:r>
            <a:r>
              <a:rPr lang="en-US" altLang="zh-CN" i="1" dirty="0"/>
              <a:t>D </a:t>
            </a:r>
            <a:r>
              <a:rPr lang="en-US" altLang="zh-CN" dirty="0"/>
              <a:t>equal to 1/2 everywhere. </a:t>
            </a:r>
          </a:p>
          <a:p>
            <a:pPr algn="r"/>
            <a:r>
              <a:rPr lang="en-US" altLang="zh-CN" i="1" dirty="0"/>
              <a:t>Generative Adversarial Nets</a:t>
            </a:r>
            <a:r>
              <a:rPr lang="en-US" altLang="zh-CN" dirty="0"/>
              <a:t>  Ian J. Goodfellow </a:t>
            </a:r>
            <a:r>
              <a:rPr lang="en-US" altLang="zh-CN" i="1" dirty="0"/>
              <a:t>et al. </a:t>
            </a:r>
            <a:r>
              <a:rPr lang="en-US" altLang="zh-CN" dirty="0"/>
              <a:t> 2014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8321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42DD4F-5390-4CFB-8F58-1BCCC2834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is GAN</a:t>
            </a:r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B93C463F-8087-4FD5-8C16-F44E1A18B623}"/>
              </a:ext>
            </a:extLst>
          </p:cNvPr>
          <p:cNvCxnSpPr/>
          <p:nvPr/>
        </p:nvCxnSpPr>
        <p:spPr>
          <a:xfrm>
            <a:off x="760879" y="1263463"/>
            <a:ext cx="893781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01D48212-1E5C-4BC7-BD0D-368B3DE85B53}"/>
              </a:ext>
            </a:extLst>
          </p:cNvPr>
          <p:cNvSpPr/>
          <p:nvPr/>
        </p:nvSpPr>
        <p:spPr>
          <a:xfrm>
            <a:off x="2439050" y="6028765"/>
            <a:ext cx="2698376" cy="4572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Input Vectors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67EFB4A4-4563-482E-B5E3-3DFCDE374964}"/>
              </a:ext>
            </a:extLst>
          </p:cNvPr>
          <p:cNvSpPr/>
          <p:nvPr/>
        </p:nvSpPr>
        <p:spPr>
          <a:xfrm>
            <a:off x="5673536" y="6028765"/>
            <a:ext cx="2698376" cy="4572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Real Samples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F2B38930-B006-4536-A184-3A6F998DD2D6}"/>
              </a:ext>
            </a:extLst>
          </p:cNvPr>
          <p:cNvSpPr/>
          <p:nvPr/>
        </p:nvSpPr>
        <p:spPr>
          <a:xfrm>
            <a:off x="2439050" y="3751731"/>
            <a:ext cx="2698376" cy="4572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Generated Samples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菱形 16">
            <a:extLst>
              <a:ext uri="{FF2B5EF4-FFF2-40B4-BE49-F238E27FC236}">
                <a16:creationId xmlns:a16="http://schemas.microsoft.com/office/drawing/2014/main" id="{7F900304-E0A6-472F-9912-60DB595E1BD9}"/>
              </a:ext>
            </a:extLst>
          </p:cNvPr>
          <p:cNvSpPr/>
          <p:nvPr/>
        </p:nvSpPr>
        <p:spPr>
          <a:xfrm>
            <a:off x="3788238" y="2371167"/>
            <a:ext cx="3202644" cy="941294"/>
          </a:xfrm>
          <a:prstGeom prst="diamond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Discriminator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263917A5-6A2A-422A-9EFA-6DDD9528B13C}"/>
              </a:ext>
            </a:extLst>
          </p:cNvPr>
          <p:cNvSpPr/>
          <p:nvPr/>
        </p:nvSpPr>
        <p:spPr>
          <a:xfrm>
            <a:off x="4040372" y="1552783"/>
            <a:ext cx="2698376" cy="4572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Binary Classification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菱形 19">
            <a:extLst>
              <a:ext uri="{FF2B5EF4-FFF2-40B4-BE49-F238E27FC236}">
                <a16:creationId xmlns:a16="http://schemas.microsoft.com/office/drawing/2014/main" id="{57D71F1F-C844-4BFE-9BB8-87ACA031C4EB}"/>
              </a:ext>
            </a:extLst>
          </p:cNvPr>
          <p:cNvSpPr/>
          <p:nvPr/>
        </p:nvSpPr>
        <p:spPr>
          <a:xfrm>
            <a:off x="2186916" y="4648201"/>
            <a:ext cx="3202644" cy="941294"/>
          </a:xfrm>
          <a:prstGeom prst="diamond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Generator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431C6FCF-4FCA-4334-A5CA-5147BA0A6D8D}"/>
              </a:ext>
            </a:extLst>
          </p:cNvPr>
          <p:cNvCxnSpPr>
            <a:cxnSpLocks/>
            <a:endCxn id="17" idx="3"/>
          </p:cNvCxnSpPr>
          <p:nvPr/>
        </p:nvCxnSpPr>
        <p:spPr>
          <a:xfrm rot="16200000" flipH="1">
            <a:off x="6334599" y="2185531"/>
            <a:ext cx="1060432" cy="252133"/>
          </a:xfrm>
          <a:prstGeom prst="bentConnector4">
            <a:avLst>
              <a:gd name="adj1" fmla="val -36"/>
              <a:gd name="adj2" fmla="val 458887"/>
            </a:avLst>
          </a:prstGeom>
          <a:ln w="38100">
            <a:tailEnd type="stealt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7578CB2D-A349-4F58-809D-755274BEA098}"/>
              </a:ext>
            </a:extLst>
          </p:cNvPr>
          <p:cNvCxnSpPr>
            <a:cxnSpLocks/>
            <a:stCxn id="12" idx="0"/>
            <a:endCxn id="20" idx="2"/>
          </p:cNvCxnSpPr>
          <p:nvPr/>
        </p:nvCxnSpPr>
        <p:spPr>
          <a:xfrm flipV="1">
            <a:off x="3788238" y="5589495"/>
            <a:ext cx="0" cy="439270"/>
          </a:xfrm>
          <a:prstGeom prst="straightConnector1">
            <a:avLst/>
          </a:prstGeom>
          <a:ln w="38100">
            <a:headEnd type="none"/>
            <a:tailEnd type="stealt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8B33EA81-FCC1-4B0C-A9BE-9B933FF00062}"/>
              </a:ext>
            </a:extLst>
          </p:cNvPr>
          <p:cNvCxnSpPr/>
          <p:nvPr/>
        </p:nvCxnSpPr>
        <p:spPr>
          <a:xfrm flipV="1">
            <a:off x="3788238" y="4208931"/>
            <a:ext cx="0" cy="439270"/>
          </a:xfrm>
          <a:prstGeom prst="straightConnector1">
            <a:avLst/>
          </a:prstGeom>
          <a:ln w="38100">
            <a:headEnd type="none"/>
            <a:tailEnd type="stealt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B013AEF1-C2DA-42E4-A053-183FFF839D5D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3788238" y="2841814"/>
            <a:ext cx="0" cy="909918"/>
          </a:xfrm>
          <a:prstGeom prst="straightConnector1">
            <a:avLst/>
          </a:prstGeom>
          <a:ln w="38100">
            <a:headEnd type="none"/>
            <a:tailEnd type="stealt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C39F7AF7-3855-41D5-BB82-DB0BB022C01C}"/>
              </a:ext>
            </a:extLst>
          </p:cNvPr>
          <p:cNvCxnSpPr>
            <a:cxnSpLocks/>
            <a:stCxn id="15" idx="0"/>
            <a:endCxn id="17" idx="3"/>
          </p:cNvCxnSpPr>
          <p:nvPr/>
        </p:nvCxnSpPr>
        <p:spPr>
          <a:xfrm flipH="1" flipV="1">
            <a:off x="6990882" y="2841814"/>
            <a:ext cx="31842" cy="3186951"/>
          </a:xfrm>
          <a:prstGeom prst="straightConnector1">
            <a:avLst/>
          </a:prstGeom>
          <a:ln w="38100">
            <a:headEnd type="none"/>
            <a:tailEnd type="stealt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69CE5559-377A-4D7A-8AAD-C0B8CD0E401F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5389560" y="2009983"/>
            <a:ext cx="0" cy="361184"/>
          </a:xfrm>
          <a:prstGeom prst="straightConnector1">
            <a:avLst/>
          </a:prstGeom>
          <a:ln w="38100">
            <a:headEnd type="none"/>
            <a:tailEnd type="stealt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连接符: 肘形 31">
            <a:extLst>
              <a:ext uri="{FF2B5EF4-FFF2-40B4-BE49-F238E27FC236}">
                <a16:creationId xmlns:a16="http://schemas.microsoft.com/office/drawing/2014/main" id="{D9F4E8EA-DC3D-4020-8902-61298D3F6C55}"/>
              </a:ext>
            </a:extLst>
          </p:cNvPr>
          <p:cNvCxnSpPr>
            <a:cxnSpLocks/>
            <a:stCxn id="19" idx="3"/>
            <a:endCxn id="20" idx="3"/>
          </p:cNvCxnSpPr>
          <p:nvPr/>
        </p:nvCxnSpPr>
        <p:spPr>
          <a:xfrm flipH="1">
            <a:off x="5389560" y="1781383"/>
            <a:ext cx="1349188" cy="3337465"/>
          </a:xfrm>
          <a:prstGeom prst="bentConnector3">
            <a:avLst>
              <a:gd name="adj1" fmla="val -86088"/>
            </a:avLst>
          </a:prstGeom>
          <a:ln w="38100">
            <a:tailEnd type="stealt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EFAF73C3-1470-4183-A8CC-F11B5CF20F0B}"/>
              </a:ext>
            </a:extLst>
          </p:cNvPr>
          <p:cNvCxnSpPr/>
          <p:nvPr/>
        </p:nvCxnSpPr>
        <p:spPr>
          <a:xfrm>
            <a:off x="9000563" y="5047130"/>
            <a:ext cx="528917" cy="0"/>
          </a:xfrm>
          <a:prstGeom prst="line">
            <a:avLst/>
          </a:prstGeom>
          <a:ln w="38100">
            <a:headEnd type="none"/>
            <a:tailEnd type="stealt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13CB7DA-80FB-479E-A4FF-82CBAF2024F9}"/>
              </a:ext>
            </a:extLst>
          </p:cNvPr>
          <p:cNvCxnSpPr/>
          <p:nvPr/>
        </p:nvCxnSpPr>
        <p:spPr>
          <a:xfrm>
            <a:off x="9000562" y="5499520"/>
            <a:ext cx="528917" cy="0"/>
          </a:xfrm>
          <a:prstGeom prst="line">
            <a:avLst/>
          </a:prstGeom>
          <a:ln w="38100">
            <a:tailEnd type="stealt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D6B8E11-5B21-42D2-A16A-360E44C2441C}"/>
              </a:ext>
            </a:extLst>
          </p:cNvPr>
          <p:cNvSpPr txBox="1"/>
          <p:nvPr/>
        </p:nvSpPr>
        <p:spPr>
          <a:xfrm>
            <a:off x="9678582" y="4862464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Forward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A21D346-77CC-4A42-9418-E4DCDAA005EB}"/>
              </a:ext>
            </a:extLst>
          </p:cNvPr>
          <p:cNvSpPr txBox="1"/>
          <p:nvPr/>
        </p:nvSpPr>
        <p:spPr>
          <a:xfrm>
            <a:off x="9678582" y="5314853"/>
            <a:ext cx="1316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Backward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6138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562FB-4001-4D44-A081-912533D75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47896" y="1053353"/>
            <a:ext cx="8825658" cy="3329581"/>
          </a:xfrm>
        </p:spPr>
        <p:txBody>
          <a:bodyPr/>
          <a:lstStyle/>
          <a:p>
            <a:r>
              <a:rPr lang="en-US" altLang="zh-CN" b="1" dirty="0" err="1"/>
              <a:t>CycleGAN</a:t>
            </a:r>
            <a:endParaRPr lang="zh-CN" altLang="en-US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B8656-03C4-4EF2-8665-3289D10D71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7896" y="4382933"/>
            <a:ext cx="8825658" cy="861420"/>
          </a:xfrm>
        </p:spPr>
        <p:txBody>
          <a:bodyPr/>
          <a:lstStyle/>
          <a:p>
            <a:r>
              <a:rPr lang="en-US" altLang="zh-CN" b="1" dirty="0"/>
              <a:t>Generative model without paired data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384353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AE95C03-394A-4A5D-A373-5F3D20B83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altLang="zh-CN" dirty="0" err="1"/>
              <a:t>CycleGAN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E1B07A27-033D-408D-BAE8-5DA045CF13C2}"/>
              </a:ext>
            </a:extLst>
          </p:cNvPr>
          <p:cNvCxnSpPr/>
          <p:nvPr/>
        </p:nvCxnSpPr>
        <p:spPr>
          <a:xfrm>
            <a:off x="760879" y="1263463"/>
            <a:ext cx="893781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图片包含 屏幕截图&#10;&#10;描述已自动生成">
            <a:extLst>
              <a:ext uri="{FF2B5EF4-FFF2-40B4-BE49-F238E27FC236}">
                <a16:creationId xmlns:a16="http://schemas.microsoft.com/office/drawing/2014/main" id="{1ED0ACD0-3A69-4A9C-ACCF-3945C7469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5" y="1516178"/>
            <a:ext cx="10382250" cy="4704072"/>
          </a:xfrm>
          <a:prstGeom prst="rect">
            <a:avLst/>
          </a:prstGeom>
        </p:spPr>
      </p:pic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000E37E6-14C4-494E-AB6D-56C134D8F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9558" y="6298153"/>
            <a:ext cx="3532512" cy="421341"/>
          </a:xfrm>
        </p:spPr>
        <p:txBody>
          <a:bodyPr>
            <a:noAutofit/>
          </a:bodyPr>
          <a:lstStyle/>
          <a:p>
            <a:pPr algn="r"/>
            <a:r>
              <a:rPr lang="en-US" altLang="zh-CN" dirty="0"/>
              <a:t>Jun-Yan Zhu </a:t>
            </a:r>
            <a:r>
              <a:rPr lang="en-US" altLang="zh-CN" i="1" dirty="0"/>
              <a:t>et al. </a:t>
            </a:r>
            <a:r>
              <a:rPr lang="en-US" altLang="zh-CN" dirty="0"/>
              <a:t> 2017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20419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87A594B0-0B1F-48C8-A094-A941EE974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altLang="zh-CN" dirty="0" err="1"/>
              <a:t>CycleGAN</a:t>
            </a:r>
            <a:endParaRPr lang="zh-CN" altLang="en-US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8921B65-7F78-45ED-ADDF-923B3B25AC87}"/>
              </a:ext>
            </a:extLst>
          </p:cNvPr>
          <p:cNvCxnSpPr/>
          <p:nvPr/>
        </p:nvCxnSpPr>
        <p:spPr>
          <a:xfrm>
            <a:off x="760879" y="1263463"/>
            <a:ext cx="893781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99616EB-B51F-4DCA-88CF-00B458F4D88F}"/>
              </a:ext>
            </a:extLst>
          </p:cNvPr>
          <p:cNvGrpSpPr/>
          <p:nvPr/>
        </p:nvGrpSpPr>
        <p:grpSpPr>
          <a:xfrm>
            <a:off x="760879" y="2074209"/>
            <a:ext cx="5898338" cy="3950074"/>
            <a:chOff x="438485" y="2038350"/>
            <a:chExt cx="4002406" cy="2680382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CD4C7867-2A1B-4ED3-8257-973722CB8A64}"/>
                </a:ext>
              </a:extLst>
            </p:cNvPr>
            <p:cNvSpPr/>
            <p:nvPr/>
          </p:nvSpPr>
          <p:spPr>
            <a:xfrm>
              <a:off x="438485" y="3149941"/>
              <a:ext cx="1272338" cy="457200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X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13129AB1-0529-4918-BD23-16581DD7F6E2}"/>
                </a:ext>
              </a:extLst>
            </p:cNvPr>
            <p:cNvSpPr/>
            <p:nvPr/>
          </p:nvSpPr>
          <p:spPr>
            <a:xfrm>
              <a:off x="3168553" y="3149941"/>
              <a:ext cx="1272338" cy="457200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Y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27" name="菱形 26">
              <a:extLst>
                <a:ext uri="{FF2B5EF4-FFF2-40B4-BE49-F238E27FC236}">
                  <a16:creationId xmlns:a16="http://schemas.microsoft.com/office/drawing/2014/main" id="{9D1A2040-C05B-4420-A273-2884EDA6207D}"/>
                </a:ext>
              </a:extLst>
            </p:cNvPr>
            <p:cNvSpPr/>
            <p:nvPr/>
          </p:nvSpPr>
          <p:spPr>
            <a:xfrm>
              <a:off x="1464442" y="2038350"/>
              <a:ext cx="2085582" cy="612977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G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菱形 27">
              <a:extLst>
                <a:ext uri="{FF2B5EF4-FFF2-40B4-BE49-F238E27FC236}">
                  <a16:creationId xmlns:a16="http://schemas.microsoft.com/office/drawing/2014/main" id="{EB6FD980-680F-47F1-ADDB-C0B0E059E40C}"/>
                </a:ext>
              </a:extLst>
            </p:cNvPr>
            <p:cNvSpPr/>
            <p:nvPr/>
          </p:nvSpPr>
          <p:spPr>
            <a:xfrm>
              <a:off x="1464442" y="4105755"/>
              <a:ext cx="2085582" cy="612977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F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cxnSp>
          <p:nvCxnSpPr>
            <p:cNvPr id="32" name="连接符: 肘形 31">
              <a:extLst>
                <a:ext uri="{FF2B5EF4-FFF2-40B4-BE49-F238E27FC236}">
                  <a16:creationId xmlns:a16="http://schemas.microsoft.com/office/drawing/2014/main" id="{5CA5C7FA-72FD-4460-A4C3-6AAECAE87EBE}"/>
                </a:ext>
              </a:extLst>
            </p:cNvPr>
            <p:cNvCxnSpPr>
              <a:cxnSpLocks/>
              <a:stCxn id="23" idx="0"/>
              <a:endCxn id="27" idx="1"/>
            </p:cNvCxnSpPr>
            <p:nvPr/>
          </p:nvCxnSpPr>
          <p:spPr>
            <a:xfrm rot="5400000" flipH="1" flipV="1">
              <a:off x="866997" y="2552496"/>
              <a:ext cx="805102" cy="389788"/>
            </a:xfrm>
            <a:prstGeom prst="bentConnector2">
              <a:avLst/>
            </a:prstGeom>
            <a:ln w="38100">
              <a:headEnd type="none"/>
              <a:tailEnd type="stealt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4" name="连接符: 肘形 33">
              <a:extLst>
                <a:ext uri="{FF2B5EF4-FFF2-40B4-BE49-F238E27FC236}">
                  <a16:creationId xmlns:a16="http://schemas.microsoft.com/office/drawing/2014/main" id="{E31B8C18-E302-41A8-AA4D-0C46A795433F}"/>
                </a:ext>
              </a:extLst>
            </p:cNvPr>
            <p:cNvCxnSpPr>
              <a:cxnSpLocks/>
              <a:stCxn id="27" idx="3"/>
              <a:endCxn id="24" idx="0"/>
            </p:cNvCxnSpPr>
            <p:nvPr/>
          </p:nvCxnSpPr>
          <p:spPr>
            <a:xfrm>
              <a:off x="3550024" y="2344839"/>
              <a:ext cx="254698" cy="805102"/>
            </a:xfrm>
            <a:prstGeom prst="bentConnector2">
              <a:avLst/>
            </a:prstGeom>
            <a:ln w="38100">
              <a:headEnd type="none"/>
              <a:tailEnd type="stealt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7" name="连接符: 肘形 36">
              <a:extLst>
                <a:ext uri="{FF2B5EF4-FFF2-40B4-BE49-F238E27FC236}">
                  <a16:creationId xmlns:a16="http://schemas.microsoft.com/office/drawing/2014/main" id="{9516E4F2-E0A2-48DA-A5A8-B203788DF47A}"/>
                </a:ext>
              </a:extLst>
            </p:cNvPr>
            <p:cNvCxnSpPr>
              <a:cxnSpLocks/>
              <a:stCxn id="24" idx="2"/>
              <a:endCxn id="28" idx="3"/>
            </p:cNvCxnSpPr>
            <p:nvPr/>
          </p:nvCxnSpPr>
          <p:spPr>
            <a:xfrm rot="5400000">
              <a:off x="3274822" y="3882343"/>
              <a:ext cx="805103" cy="254698"/>
            </a:xfrm>
            <a:prstGeom prst="bentConnector2">
              <a:avLst/>
            </a:prstGeom>
            <a:ln w="38100">
              <a:headEnd type="none"/>
              <a:tailEnd type="stealt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0" name="连接符: 肘形 39">
              <a:extLst>
                <a:ext uri="{FF2B5EF4-FFF2-40B4-BE49-F238E27FC236}">
                  <a16:creationId xmlns:a16="http://schemas.microsoft.com/office/drawing/2014/main" id="{7227D79D-5F29-4274-BB56-9846D2670B71}"/>
                </a:ext>
              </a:extLst>
            </p:cNvPr>
            <p:cNvCxnSpPr>
              <a:cxnSpLocks/>
              <a:stCxn id="28" idx="1"/>
              <a:endCxn id="23" idx="2"/>
            </p:cNvCxnSpPr>
            <p:nvPr/>
          </p:nvCxnSpPr>
          <p:spPr>
            <a:xfrm rot="10800000">
              <a:off x="1074654" y="3607142"/>
              <a:ext cx="389788" cy="805103"/>
            </a:xfrm>
            <a:prstGeom prst="bentConnector2">
              <a:avLst/>
            </a:prstGeom>
            <a:ln w="38100">
              <a:headEnd type="none"/>
              <a:tailEnd type="stealt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47" name="内容占位符 2">
            <a:extLst>
              <a:ext uri="{FF2B5EF4-FFF2-40B4-BE49-F238E27FC236}">
                <a16:creationId xmlns:a16="http://schemas.microsoft.com/office/drawing/2014/main" id="{28DC597C-9DD5-4619-83DB-B94FE90F7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5654" y="1735642"/>
            <a:ext cx="4585467" cy="4669640"/>
          </a:xfrm>
        </p:spPr>
        <p:txBody>
          <a:bodyPr>
            <a:normAutofit/>
          </a:bodyPr>
          <a:lstStyle/>
          <a:p>
            <a:r>
              <a:rPr lang="en-US" altLang="zh-CN" dirty="0"/>
              <a:t>Cycle-Consistency Loss:</a:t>
            </a:r>
          </a:p>
          <a:p>
            <a:r>
              <a:rPr lang="en-US" altLang="zh-CN" dirty="0"/>
              <a:t>Given </a:t>
            </a:r>
            <a:r>
              <a:rPr lang="en-US" altLang="zh-CN" b="1" dirty="0"/>
              <a:t>unpaired</a:t>
            </a:r>
            <a:r>
              <a:rPr lang="en-US" altLang="zh-CN" dirty="0"/>
              <a:t> data X and Y</a:t>
            </a:r>
          </a:p>
          <a:p>
            <a:endParaRPr lang="en-US" altLang="zh-CN" dirty="0"/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G: X -&gt; Y is a mapping that transform X to Y, and F: Y -&gt; X 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We want F(G(x)) 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≈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x, G(F(y)) 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≈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</a:p>
          <a:p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altLang="zh-CN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cyc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= L(X, F(G(X))) + L(Y, G( F(Y) ) )</a:t>
            </a:r>
          </a:p>
          <a:p>
            <a:pPr marL="0" indent="0">
              <a:buNone/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So: L =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altLang="zh-CN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gan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(G) +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altLang="zh-CN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gan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(F) +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altLang="zh-CN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cyc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(G, F)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821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562FB-4001-4D44-A081-912533D75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4885" y="1035424"/>
            <a:ext cx="8825658" cy="3329581"/>
          </a:xfrm>
        </p:spPr>
        <p:txBody>
          <a:bodyPr/>
          <a:lstStyle/>
          <a:p>
            <a:r>
              <a:rPr lang="en-US" altLang="zh-CN" b="1" dirty="0"/>
              <a:t>Voice Conversion with </a:t>
            </a:r>
            <a:r>
              <a:rPr lang="en-US" altLang="zh-CN" b="1" dirty="0" err="1"/>
              <a:t>CycleGAN</a:t>
            </a:r>
            <a:endParaRPr lang="zh-CN" altLang="en-US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B8656-03C4-4EF2-8665-3289D10D71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4885" y="4365004"/>
            <a:ext cx="8970120" cy="1290046"/>
          </a:xfrm>
        </p:spPr>
        <p:txBody>
          <a:bodyPr>
            <a:normAutofit/>
          </a:bodyPr>
          <a:lstStyle/>
          <a:p>
            <a:r>
              <a:rPr lang="en-US" altLang="zh-CN" b="1" dirty="0">
                <a:cs typeface="Arial" panose="020B0604020202020204" pitchFamily="34" charset="0"/>
              </a:rPr>
              <a:t>Parallel-Data-Free Voice Conversion Using Cycle-Consistent Adversarial Networks</a:t>
            </a:r>
          </a:p>
          <a:p>
            <a:r>
              <a:rPr lang="en-US" altLang="zh-CN" b="1" dirty="0" err="1">
                <a:cs typeface="Arial" panose="020B0604020202020204" pitchFamily="34" charset="0"/>
              </a:rPr>
              <a:t>Takuhiro</a:t>
            </a:r>
            <a:r>
              <a:rPr lang="en-US" altLang="zh-CN" b="1" dirty="0">
                <a:cs typeface="Arial" panose="020B0604020202020204" pitchFamily="34" charset="0"/>
              </a:rPr>
              <a:t> Kaneko </a:t>
            </a:r>
            <a:r>
              <a:rPr lang="en-US" altLang="zh-CN" b="1" i="1" dirty="0">
                <a:cs typeface="Arial" panose="020B0604020202020204" pitchFamily="34" charset="0"/>
              </a:rPr>
              <a:t>et al.</a:t>
            </a:r>
            <a:r>
              <a:rPr lang="en-US" altLang="zh-CN" b="1" dirty="0">
                <a:cs typeface="Arial" panose="020B0604020202020204" pitchFamily="34" charset="0"/>
              </a:rPr>
              <a:t>  2017</a:t>
            </a:r>
          </a:p>
        </p:txBody>
      </p:sp>
    </p:spTree>
    <p:extLst>
      <p:ext uri="{BB962C8B-B14F-4D97-AF65-F5344CB8AC3E}">
        <p14:creationId xmlns:p14="http://schemas.microsoft.com/office/powerpoint/2010/main" val="1520661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FADE3519-9611-4F35-AC7B-C19995DD9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114" y="1586193"/>
            <a:ext cx="11297771" cy="4195481"/>
          </a:xfrm>
        </p:spPr>
        <p:txBody>
          <a:bodyPr>
            <a:noAutofit/>
          </a:bodyPr>
          <a:lstStyle/>
          <a:p>
            <a:r>
              <a:rPr lang="en-US" altLang="zh-CN" b="1" dirty="0"/>
              <a:t>Preparation</a:t>
            </a:r>
          </a:p>
          <a:p>
            <a:endParaRPr lang="en-US" altLang="zh-CN" dirty="0"/>
          </a:p>
          <a:p>
            <a:r>
              <a:rPr lang="en-US" altLang="zh-CN" dirty="0"/>
              <a:t>VCC2016 Dataset, University of Edinburgh</a:t>
            </a:r>
          </a:p>
          <a:p>
            <a:r>
              <a:rPr lang="en-US" altLang="zh-CN" dirty="0"/>
              <a:t>Voice Conversion Challenge (VCC) 2016, paired data contains 162 utterances for training and 54 utterances for evaluation from each of 5 source and 5 target speakers.</a:t>
            </a:r>
          </a:p>
          <a:p>
            <a:endParaRPr lang="en-US" altLang="zh-CN" dirty="0"/>
          </a:p>
          <a:p>
            <a:r>
              <a:rPr lang="en-US" altLang="zh-CN" dirty="0" err="1"/>
              <a:t>LibROSA</a:t>
            </a:r>
            <a:r>
              <a:rPr lang="en-US" altLang="zh-CN" dirty="0"/>
              <a:t>: package to extract the Short-Time Fourier Transform(STFT), and Mel-Frequency Cepstral Coefficients (MFCC) from the audio.</a:t>
            </a:r>
          </a:p>
          <a:p>
            <a:endParaRPr lang="en-US" altLang="zh-CN" dirty="0"/>
          </a:p>
          <a:p>
            <a:r>
              <a:rPr lang="en-US" altLang="zh-CN" dirty="0" err="1"/>
              <a:t>PyWorld</a:t>
            </a:r>
            <a:r>
              <a:rPr lang="en-US" altLang="zh-CN" dirty="0"/>
              <a:t> package</a:t>
            </a:r>
          </a:p>
          <a:p>
            <a:r>
              <a:rPr lang="en-US" altLang="zh-CN" dirty="0" err="1"/>
              <a:t>PyWorldVocoder</a:t>
            </a:r>
            <a:r>
              <a:rPr lang="en-US" altLang="zh-CN" dirty="0"/>
              <a:t>, a Python wrapper for world vocoder. It can decode a speech into spectral envelope and resynthesize the speech from these features.</a:t>
            </a:r>
            <a:endParaRPr lang="zh-CN" altLang="en-US" dirty="0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95B002EE-60DA-44E2-A7FA-EFBA15505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altLang="zh-CN" dirty="0" err="1"/>
              <a:t>CycleGAN</a:t>
            </a:r>
            <a:r>
              <a:rPr lang="en-US" altLang="zh-CN" dirty="0"/>
              <a:t> for Audio</a:t>
            </a:r>
            <a:endParaRPr lang="zh-CN" altLang="en-US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F7CF30A-9CD7-41FE-BCE9-A949A3CEFB53}"/>
              </a:ext>
            </a:extLst>
          </p:cNvPr>
          <p:cNvCxnSpPr/>
          <p:nvPr/>
        </p:nvCxnSpPr>
        <p:spPr>
          <a:xfrm>
            <a:off x="760879" y="1263463"/>
            <a:ext cx="893781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76126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881</TotalTime>
  <Words>741</Words>
  <Application>Microsoft Office PowerPoint</Application>
  <PresentationFormat>宽屏</PresentationFormat>
  <Paragraphs>113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离子</vt:lpstr>
      <vt:lpstr>Voice Conversion with CycleGAN</vt:lpstr>
      <vt:lpstr>What is GAN</vt:lpstr>
      <vt:lpstr>What is GAN</vt:lpstr>
      <vt:lpstr>What is GAN</vt:lpstr>
      <vt:lpstr>CycleGAN</vt:lpstr>
      <vt:lpstr>CycleGAN</vt:lpstr>
      <vt:lpstr>CycleGAN</vt:lpstr>
      <vt:lpstr>Voice Conversion with CycleGAN</vt:lpstr>
      <vt:lpstr>CycleGAN for Audio</vt:lpstr>
      <vt:lpstr>CycleGAN for Audio</vt:lpstr>
      <vt:lpstr>Residual Block &amp; GLU</vt:lpstr>
      <vt:lpstr>Identity Mapping Loss</vt:lpstr>
      <vt:lpstr>Training Results</vt:lpstr>
      <vt:lpstr>Future Works</vt:lpstr>
      <vt:lpstr>Future Works</vt:lpstr>
      <vt:lpstr>Future Works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Voice Conversion with CycleGAN</dc:title>
  <dc:creator>Yuanxi Sun</dc:creator>
  <cp:lastModifiedBy>Yuanxi Sun</cp:lastModifiedBy>
  <cp:revision>28</cp:revision>
  <dcterms:created xsi:type="dcterms:W3CDTF">2019-08-22T16:24:18Z</dcterms:created>
  <dcterms:modified xsi:type="dcterms:W3CDTF">2019-08-23T07:06:04Z</dcterms:modified>
</cp:coreProperties>
</file>

<file path=docProps/thumbnail.jpeg>
</file>